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41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ass.ru/ekonomika/5812702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tass.ru/obschestvo/6063230" TargetMode="External"/><Relationship Id="rId2" Type="http://schemas.openxmlformats.org/officeDocument/2006/relationships/hyperlink" Target="https://tass.ru/obschestvo/608629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ass.ru/obschestvo/6089203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859" y="685799"/>
            <a:ext cx="8973084" cy="5689363"/>
          </a:xfrm>
        </p:spPr>
      </p:pic>
    </p:spTree>
    <p:extLst>
      <p:ext uri="{BB962C8B-B14F-4D97-AF65-F5344CB8AC3E}">
        <p14:creationId xmlns:p14="http://schemas.microsoft.com/office/powerpoint/2010/main" val="2631268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2" y="685800"/>
            <a:ext cx="8784528" cy="1630110"/>
          </a:xfrm>
        </p:spPr>
        <p:txBody>
          <a:bodyPr>
            <a:normAutofit/>
          </a:bodyPr>
          <a:lstStyle/>
          <a:p>
            <a:r>
              <a:rPr lang="ru-RU" b="1" dirty="0"/>
              <a:t>Что такое аналоговое и цифровое телевещание?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2" y="2555193"/>
            <a:ext cx="6613896" cy="3236007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Аналоговое телевещание — всем знакомый тип вещания, когда сигнал, который транслируется с телевышек, принимает антенна, а за одной частотой закрепляется один канал. Цифровое вещание — это технология передачи изображения и звука при помощи цифрового кодирования, на одной частоте передается пакет из нескольких каналов.</a:t>
            </a:r>
          </a:p>
          <a:p>
            <a:r>
              <a:rPr lang="ru-RU" b="1" dirty="0">
                <a:solidFill>
                  <a:schemeClr val="bg1"/>
                </a:solidFill>
              </a:rPr>
              <a:t>Цифровое ТВ с точки зрения потребителя предполагает более высокое качество "картинки" и звука, хороший прием даже в труднодоступных населенных пунктах.</a:t>
            </a:r>
          </a:p>
          <a:p>
            <a:r>
              <a:rPr lang="ru-RU" b="1" dirty="0">
                <a:solidFill>
                  <a:schemeClr val="bg1"/>
                </a:solidFill>
              </a:rPr>
              <a:t>Переход на цифровое телевещание происходит в рамках федеральной целевой программы "Развитие телерадиовещания в РФ на 2009–2018 годы". К 2019 году по всей стране </a:t>
            </a:r>
            <a:r>
              <a:rPr lang="ru-RU" b="1" u="sng" dirty="0">
                <a:solidFill>
                  <a:schemeClr val="bg1"/>
                </a:solidFill>
                <a:hlinkClick r:id="rId2"/>
              </a:rPr>
              <a:t>заработали </a:t>
            </a:r>
            <a:r>
              <a:rPr lang="ru-RU" b="1" dirty="0">
                <a:solidFill>
                  <a:schemeClr val="bg1"/>
                </a:solidFill>
              </a:rPr>
              <a:t>цифровые </a:t>
            </a:r>
            <a:r>
              <a:rPr lang="ru-RU" b="1" dirty="0" err="1">
                <a:solidFill>
                  <a:schemeClr val="bg1"/>
                </a:solidFill>
              </a:rPr>
              <a:t>телесети</a:t>
            </a:r>
            <a:r>
              <a:rPr lang="ru-RU" b="1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4942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1" y="2264636"/>
            <a:ext cx="9228909" cy="3729763"/>
          </a:xfrm>
        </p:spPr>
        <p:txBody>
          <a:bodyPr>
            <a:normAutofit fontScale="90000"/>
          </a:bodyPr>
          <a:lstStyle/>
          <a:p>
            <a:r>
              <a:rPr lang="ru-RU" sz="2200" b="1" dirty="0">
                <a:solidFill>
                  <a:schemeClr val="bg1"/>
                </a:solidFill>
              </a:rPr>
              <a:t>Нужно включить любой из центральных каналов (Первый канал, "Россия 1", Пятый канал, СТС, ТНТ, НТВ и другие) и внимательно посмотреть на экран телевизора. Если рядом с логотипом канала вы видите букву "А", то у вас аналоговое вещание</a:t>
            </a:r>
            <a:r>
              <a:rPr lang="ru-RU" sz="2200" b="1" dirty="0" smtClean="0">
                <a:solidFill>
                  <a:schemeClr val="bg1"/>
                </a:solidFill>
              </a:rPr>
              <a:t>.</a:t>
            </a:r>
            <a:br>
              <a:rPr lang="ru-RU" sz="2200" b="1" dirty="0" smtClean="0">
                <a:solidFill>
                  <a:schemeClr val="bg1"/>
                </a:solidFill>
              </a:rPr>
            </a:br>
            <a:r>
              <a:rPr lang="ru-RU" sz="2200" b="1" dirty="0">
                <a:solidFill>
                  <a:schemeClr val="bg1"/>
                </a:solidFill>
              </a:rPr>
              <a:t/>
            </a:r>
            <a:br>
              <a:rPr lang="ru-RU" sz="2200" b="1" dirty="0">
                <a:solidFill>
                  <a:schemeClr val="bg1"/>
                </a:solidFill>
              </a:rPr>
            </a:br>
            <a:r>
              <a:rPr lang="ru-RU" sz="2200" b="1" dirty="0">
                <a:solidFill>
                  <a:schemeClr val="bg1"/>
                </a:solidFill>
              </a:rPr>
              <a:t>Если у вас современный телевизор, выпущенный после 2012 года, скорее всего, он поддерживает цифровой стандарт DVB-T2, вам нужно только настроить его на новое вещание. Если телевизор не поддерживает этот стандарт, вы можете подключить цифровую приставку DVB-T2.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1"/>
            <a:ext cx="8534400" cy="1313916"/>
          </a:xfrm>
        </p:spPr>
        <p:txBody>
          <a:bodyPr>
            <a:noAutofit/>
          </a:bodyPr>
          <a:lstStyle/>
          <a:p>
            <a:r>
              <a:rPr lang="ru-RU" sz="3000" b="1" dirty="0">
                <a:solidFill>
                  <a:schemeClr val="tx1"/>
                </a:solidFill>
              </a:rPr>
              <a:t>Как проверить, готов ли </a:t>
            </a:r>
            <a:r>
              <a:rPr lang="ru-RU" sz="3000" b="1" dirty="0" smtClean="0">
                <a:solidFill>
                  <a:schemeClr val="tx1"/>
                </a:solidFill>
              </a:rPr>
              <a:t>ваш </a:t>
            </a:r>
            <a:r>
              <a:rPr lang="ru-RU" sz="3000" b="1" dirty="0">
                <a:solidFill>
                  <a:schemeClr val="tx1"/>
                </a:solidFill>
              </a:rPr>
              <a:t>телевизор к переходу на "цифру"? И что делать, если нет?</a:t>
            </a:r>
            <a:endParaRPr lang="ru-RU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171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1880076"/>
            <a:ext cx="8534400" cy="4114324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В любом магазине электроники и бытовой техники. </a:t>
            </a:r>
            <a:r>
              <a:rPr lang="ru-RU" sz="2000" b="1" dirty="0" err="1" smtClean="0">
                <a:solidFill>
                  <a:schemeClr val="bg1"/>
                </a:solidFill>
              </a:rPr>
              <a:t>Ретейлеры</a:t>
            </a:r>
            <a:r>
              <a:rPr lang="ru-RU" sz="2000" b="1" dirty="0" smtClean="0">
                <a:solidFill>
                  <a:schemeClr val="bg1"/>
                </a:solidFill>
              </a:rPr>
              <a:t> уже создали на складах </a:t>
            </a:r>
            <a:r>
              <a:rPr lang="ru-RU" sz="2000" b="1" u="sng" dirty="0" smtClean="0">
                <a:solidFill>
                  <a:schemeClr val="bg1"/>
                </a:solidFill>
                <a:hlinkClick r:id="rId2"/>
              </a:rPr>
              <a:t>запасы</a:t>
            </a:r>
            <a:r>
              <a:rPr lang="ru-RU" sz="2000" b="1" dirty="0" smtClean="0">
                <a:solidFill>
                  <a:schemeClr val="bg1"/>
                </a:solidFill>
              </a:rPr>
              <a:t> приставок DVB-T2 и обещают, что товара хватит на всех. Цена устройства в среднем — от 700 до 1,5 тыс. рублей.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Также приставки для получения цифрового сигнала продаются в отделениях </a:t>
            </a:r>
            <a:r>
              <a:rPr lang="ru-RU" sz="2000" b="1" u="sng" dirty="0" smtClean="0">
                <a:solidFill>
                  <a:schemeClr val="bg1"/>
                </a:solidFill>
                <a:hlinkClick r:id="rId3"/>
              </a:rPr>
              <a:t>"Почты России"</a:t>
            </a:r>
            <a:r>
              <a:rPr lang="ru-RU" sz="2000" b="1" dirty="0" smtClean="0">
                <a:solidFill>
                  <a:schemeClr val="bg1"/>
                </a:solidFill>
              </a:rPr>
              <a:t> более чем в 30 регионах страны.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А еще россияне, у которых есть социальные льготы, могут получить денежные </a:t>
            </a:r>
            <a:r>
              <a:rPr lang="ru-RU" sz="2000" b="1" u="sng" dirty="0" smtClean="0">
                <a:solidFill>
                  <a:schemeClr val="bg1"/>
                </a:solidFill>
                <a:hlinkClick r:id="rId4"/>
              </a:rPr>
              <a:t>компенсации</a:t>
            </a:r>
            <a:r>
              <a:rPr lang="ru-RU" sz="2000" b="1" dirty="0" smtClean="0">
                <a:solidFill>
                  <a:schemeClr val="bg1"/>
                </a:solidFill>
              </a:rPr>
              <a:t> за приобретение нужного оборудования.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1023359"/>
          </a:xfrm>
        </p:spPr>
        <p:txBody>
          <a:bodyPr>
            <a:normAutofit/>
          </a:bodyPr>
          <a:lstStyle/>
          <a:p>
            <a:r>
              <a:rPr lang="ru-RU" sz="3000" b="1" dirty="0">
                <a:solidFill>
                  <a:schemeClr val="tx1">
                    <a:lumMod val="95000"/>
                  </a:schemeClr>
                </a:solidFill>
              </a:rPr>
              <a:t>Где купить цифровую приставку?</a:t>
            </a:r>
            <a:endParaRPr lang="ru-RU" sz="30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2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1" y="1683521"/>
            <a:ext cx="9921119" cy="5084747"/>
          </a:xfrm>
        </p:spPr>
        <p:txBody>
          <a:bodyPr>
            <a:normAutofit fontScale="90000"/>
          </a:bodyPr>
          <a:lstStyle/>
          <a:p>
            <a:r>
              <a:rPr lang="ru-RU" sz="2200" b="1" dirty="0">
                <a:solidFill>
                  <a:schemeClr val="bg1"/>
                </a:solidFill>
              </a:rPr>
              <a:t>Выплаты предусмотрены для следующих категорий граждан:</a:t>
            </a:r>
            <a:br>
              <a:rPr lang="ru-RU" sz="2200" b="1" dirty="0">
                <a:solidFill>
                  <a:schemeClr val="bg1"/>
                </a:solidFill>
              </a:rPr>
            </a:br>
            <a:r>
              <a:rPr lang="ru-RU" sz="2200" b="1" dirty="0" smtClean="0">
                <a:solidFill>
                  <a:schemeClr val="bg1"/>
                </a:solidFill>
              </a:rPr>
              <a:t>- ветераны </a:t>
            </a:r>
            <a:r>
              <a:rPr lang="ru-RU" sz="2200" b="1" dirty="0">
                <a:solidFill>
                  <a:schemeClr val="bg1"/>
                </a:solidFill>
              </a:rPr>
              <a:t>ВОВ и бывшие несовершеннолетние узники фашизма; </a:t>
            </a:r>
            <a:br>
              <a:rPr lang="ru-RU" sz="2200" b="1" dirty="0">
                <a:solidFill>
                  <a:schemeClr val="bg1"/>
                </a:solidFill>
              </a:rPr>
            </a:br>
            <a:r>
              <a:rPr lang="ru-RU" sz="2200" b="1" dirty="0" smtClean="0">
                <a:solidFill>
                  <a:schemeClr val="bg1"/>
                </a:solidFill>
              </a:rPr>
              <a:t>- инвалиды </a:t>
            </a:r>
            <a:r>
              <a:rPr lang="ru-RU" sz="2200" b="1" dirty="0">
                <a:solidFill>
                  <a:schemeClr val="bg1"/>
                </a:solidFill>
              </a:rPr>
              <a:t>ВОВ и боевых действий;</a:t>
            </a:r>
            <a:br>
              <a:rPr lang="ru-RU" sz="2200" b="1" dirty="0">
                <a:solidFill>
                  <a:schemeClr val="bg1"/>
                </a:solidFill>
              </a:rPr>
            </a:br>
            <a:r>
              <a:rPr lang="ru-RU" sz="2200" b="1" dirty="0" smtClean="0">
                <a:solidFill>
                  <a:schemeClr val="bg1"/>
                </a:solidFill>
              </a:rPr>
              <a:t>- члены </a:t>
            </a:r>
            <a:r>
              <a:rPr lang="ru-RU" sz="2200" b="1" dirty="0">
                <a:solidFill>
                  <a:schemeClr val="bg1"/>
                </a:solidFill>
              </a:rPr>
              <a:t>семей погибших (умерших) инвалидов и участников Великой Отечественной войны;</a:t>
            </a:r>
            <a:br>
              <a:rPr lang="ru-RU" sz="2200" b="1" dirty="0">
                <a:solidFill>
                  <a:schemeClr val="bg1"/>
                </a:solidFill>
              </a:rPr>
            </a:br>
            <a:r>
              <a:rPr lang="ru-RU" sz="2200" b="1" dirty="0" smtClean="0">
                <a:solidFill>
                  <a:schemeClr val="bg1"/>
                </a:solidFill>
              </a:rPr>
              <a:t>- неработающие </a:t>
            </a:r>
            <a:r>
              <a:rPr lang="ru-RU" sz="2200" b="1" dirty="0">
                <a:solidFill>
                  <a:schemeClr val="bg1"/>
                </a:solidFill>
              </a:rPr>
              <a:t>одинокие пенсионеры, не относящиеся к льготным категориям;</a:t>
            </a:r>
            <a:br>
              <a:rPr lang="ru-RU" sz="2200" b="1" dirty="0">
                <a:solidFill>
                  <a:schemeClr val="bg1"/>
                </a:solidFill>
              </a:rPr>
            </a:br>
            <a:r>
              <a:rPr lang="ru-RU" sz="2200" b="1" dirty="0" smtClean="0">
                <a:solidFill>
                  <a:schemeClr val="bg1"/>
                </a:solidFill>
              </a:rPr>
              <a:t>- пожилые </a:t>
            </a:r>
            <a:r>
              <a:rPr lang="ru-RU" sz="2200" b="1" dirty="0">
                <a:solidFill>
                  <a:schemeClr val="bg1"/>
                </a:solidFill>
              </a:rPr>
              <a:t>люди, живущие в семьях, состоящих из неработающих пенсионеров;</a:t>
            </a:r>
            <a:br>
              <a:rPr lang="ru-RU" sz="2200" b="1" dirty="0">
                <a:solidFill>
                  <a:schemeClr val="bg1"/>
                </a:solidFill>
              </a:rPr>
            </a:br>
            <a:r>
              <a:rPr lang="ru-RU" sz="2200" b="1" dirty="0" smtClean="0">
                <a:solidFill>
                  <a:schemeClr val="bg1"/>
                </a:solidFill>
              </a:rPr>
              <a:t>- малоимущие </a:t>
            </a:r>
            <a:r>
              <a:rPr lang="ru-RU" sz="2200" b="1" dirty="0">
                <a:solidFill>
                  <a:schemeClr val="bg1"/>
                </a:solidFill>
              </a:rPr>
              <a:t>семьи;</a:t>
            </a:r>
            <a:br>
              <a:rPr lang="ru-RU" sz="2200" b="1" dirty="0">
                <a:solidFill>
                  <a:schemeClr val="bg1"/>
                </a:solidFill>
              </a:rPr>
            </a:br>
            <a:r>
              <a:rPr lang="ru-RU" sz="2200" b="1" dirty="0" smtClean="0">
                <a:solidFill>
                  <a:schemeClr val="bg1"/>
                </a:solidFill>
              </a:rPr>
              <a:t>- малоимущие </a:t>
            </a:r>
            <a:r>
              <a:rPr lang="ru-RU" sz="2200" b="1" dirty="0">
                <a:solidFill>
                  <a:schemeClr val="bg1"/>
                </a:solidFill>
              </a:rPr>
              <a:t>одинокие россияне, получающие социальную помощь.</a:t>
            </a:r>
            <a:br>
              <a:rPr lang="ru-RU" sz="2200" b="1" dirty="0">
                <a:solidFill>
                  <a:schemeClr val="bg1"/>
                </a:solidFill>
              </a:rPr>
            </a:br>
            <a:r>
              <a:rPr lang="ru-RU" sz="2200" b="1" dirty="0" smtClean="0">
                <a:solidFill>
                  <a:schemeClr val="bg1"/>
                </a:solidFill>
              </a:rPr>
              <a:t/>
            </a:r>
            <a:br>
              <a:rPr lang="ru-RU" sz="2200" b="1" dirty="0" smtClean="0">
                <a:solidFill>
                  <a:schemeClr val="bg1"/>
                </a:solidFill>
              </a:rPr>
            </a:br>
            <a:r>
              <a:rPr lang="ru-RU" sz="2200" b="1" dirty="0" smtClean="0">
                <a:solidFill>
                  <a:schemeClr val="bg1"/>
                </a:solidFill>
              </a:rPr>
              <a:t>	За </a:t>
            </a:r>
            <a:r>
              <a:rPr lang="ru-RU" sz="2200" b="1" dirty="0">
                <a:solidFill>
                  <a:schemeClr val="bg1"/>
                </a:solidFill>
              </a:rPr>
              <a:t>выплатами можно обратиться с 1 сентября 2018 года по 30 июня 2019 года. </a:t>
            </a:r>
            <a:r>
              <a:rPr lang="ru-RU" sz="2200" b="1" dirty="0" smtClean="0">
                <a:solidFill>
                  <a:schemeClr val="bg1"/>
                </a:solidFill>
              </a:rPr>
              <a:t/>
            </a:r>
            <a:br>
              <a:rPr lang="ru-RU" sz="2200" b="1" dirty="0" smtClean="0">
                <a:solidFill>
                  <a:schemeClr val="bg1"/>
                </a:solidFill>
              </a:rPr>
            </a:br>
            <a:r>
              <a:rPr lang="ru-RU" sz="2200" b="1" dirty="0">
                <a:solidFill>
                  <a:schemeClr val="bg1"/>
                </a:solidFill>
              </a:rPr>
              <a:t>	</a:t>
            </a:r>
            <a:r>
              <a:rPr lang="ru-RU" sz="2200" b="1" dirty="0" smtClean="0">
                <a:solidFill>
                  <a:schemeClr val="bg1"/>
                </a:solidFill>
              </a:rPr>
              <a:t>Подать </a:t>
            </a:r>
            <a:r>
              <a:rPr lang="ru-RU" sz="2200" b="1" dirty="0">
                <a:solidFill>
                  <a:schemeClr val="bg1"/>
                </a:solidFill>
              </a:rPr>
              <a:t>заявление на компенсацию можно через </a:t>
            </a:r>
            <a:r>
              <a:rPr lang="ru-RU" sz="2200" b="1" dirty="0" err="1">
                <a:solidFill>
                  <a:schemeClr val="bg1"/>
                </a:solidFill>
              </a:rPr>
              <a:t>госуслуги</a:t>
            </a:r>
            <a:r>
              <a:rPr lang="ru-RU" sz="2200" b="1" dirty="0" smtClean="0">
                <a:solidFill>
                  <a:schemeClr val="bg1"/>
                </a:solidFill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929355"/>
          </a:xfrm>
        </p:spPr>
        <p:txBody>
          <a:bodyPr>
            <a:noAutofit/>
          </a:bodyPr>
          <a:lstStyle/>
          <a:p>
            <a:r>
              <a:rPr lang="ru-RU" sz="3000" b="1" dirty="0">
                <a:solidFill>
                  <a:schemeClr val="tx1"/>
                </a:solidFill>
              </a:rPr>
              <a:t>Кто именно может получить эти компенсации?</a:t>
            </a:r>
            <a:endParaRPr lang="ru-RU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044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1" y="1384420"/>
            <a:ext cx="10476595" cy="4221622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	Это </a:t>
            </a:r>
            <a:r>
              <a:rPr lang="ru-RU" sz="2000" b="1" dirty="0">
                <a:solidFill>
                  <a:schemeClr val="bg1"/>
                </a:solidFill>
              </a:rPr>
              <a:t>не сложно. Если следовать инструкции к оборудованию, процесс займет несколько минут. Также для россиян с прошлого года работает федеральная круглосуточная горячая линия по вопросам подключения цифрового ТВ. </a:t>
            </a: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	</a:t>
            </a:r>
            <a:r>
              <a:rPr lang="ru-RU" sz="2200" b="1" dirty="0" smtClean="0">
                <a:solidFill>
                  <a:schemeClr val="bg1"/>
                </a:solidFill>
              </a:rPr>
              <a:t>Звонок </a:t>
            </a:r>
            <a:r>
              <a:rPr lang="ru-RU" sz="2200" b="1" dirty="0">
                <a:solidFill>
                  <a:schemeClr val="bg1"/>
                </a:solidFill>
              </a:rPr>
              <a:t>бесплатный: 8-800-220-20-02, </a:t>
            </a: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	операторы </a:t>
            </a:r>
            <a:r>
              <a:rPr lang="ru-RU" sz="2000" b="1" dirty="0">
                <a:solidFill>
                  <a:schemeClr val="bg1"/>
                </a:solidFill>
              </a:rPr>
              <a:t>линии помогут с выбором оборудования и расскажут, как подключить приставку.</a:t>
            </a:r>
            <a:br>
              <a:rPr lang="ru-RU" sz="2000" b="1" dirty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>
                <a:solidFill>
                  <a:schemeClr val="bg1"/>
                </a:solidFill>
              </a:rPr>
              <a:t>	</a:t>
            </a:r>
            <a:r>
              <a:rPr lang="ru-RU" sz="2000" b="1" dirty="0" smtClean="0">
                <a:solidFill>
                  <a:schemeClr val="bg1"/>
                </a:solidFill>
              </a:rPr>
              <a:t>Кроме </a:t>
            </a:r>
            <a:r>
              <a:rPr lang="ru-RU" sz="2000" b="1" dirty="0">
                <a:solidFill>
                  <a:schemeClr val="bg1"/>
                </a:solidFill>
              </a:rPr>
              <a:t>того, для пенсионеров, впрочем не только для них, а для всех желающих, в регионах первой волны открылись волонтерские центры, где можно получить помощь в переходе на цифровое ТВ.</a:t>
            </a:r>
            <a:r>
              <a:rPr lang="ru-RU" sz="1800" b="1" dirty="0">
                <a:solidFill>
                  <a:schemeClr val="bg1"/>
                </a:solidFill>
              </a:rPr>
              <a:t/>
            </a:r>
            <a:br>
              <a:rPr lang="ru-RU" sz="1800" b="1" dirty="0">
                <a:solidFill>
                  <a:schemeClr val="bg1"/>
                </a:solidFill>
              </a:rPr>
            </a:br>
            <a:endParaRPr lang="ru-RU" sz="18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282011"/>
            <a:ext cx="10416775" cy="786213"/>
          </a:xfrm>
        </p:spPr>
        <p:txBody>
          <a:bodyPr>
            <a:noAutofit/>
          </a:bodyPr>
          <a:lstStyle/>
          <a:p>
            <a:r>
              <a:rPr lang="ru-RU" sz="3000" b="1" dirty="0">
                <a:solidFill>
                  <a:schemeClr val="tx1"/>
                </a:solidFill>
              </a:rPr>
              <a:t>Насколько сложно перенастроить вещание? </a:t>
            </a:r>
            <a:endParaRPr lang="ru-RU" sz="3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409341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24</TotalTime>
  <Words>190</Words>
  <Application>Microsoft Office PowerPoint</Application>
  <PresentationFormat>Широкоэкранный</PresentationFormat>
  <Paragraphs>12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Сектор</vt:lpstr>
      <vt:lpstr>Презентация PowerPoint</vt:lpstr>
      <vt:lpstr>Что такое аналоговое и цифровое телевещание?</vt:lpstr>
      <vt:lpstr>Нужно включить любой из центральных каналов (Первый канал, "Россия 1", Пятый канал, СТС, ТНТ, НТВ и другие) и внимательно посмотреть на экран телевизора. Если рядом с логотипом канала вы видите букву "А", то у вас аналоговое вещание.  Если у вас современный телевизор, выпущенный после 2012 года, скорее всего, он поддерживает цифровой стандарт DVB-T2, вам нужно только настроить его на новое вещание. Если телевизор не поддерживает этот стандарт, вы можете подключить цифровую приставку DVB-T2. </vt:lpstr>
      <vt:lpstr>В любом магазине электроники и бытовой техники. Ретейлеры уже создали на складах запасы приставок DVB-T2 и обещают, что товара хватит на всех. Цена устройства в среднем — от 700 до 1,5 тыс. рублей.   Также приставки для получения цифрового сигнала продаются в отделениях "Почты России" более чем в 30 регионах страны.  А еще россияне, у которых есть социальные льготы, могут получить денежные компенсации за приобретение нужного оборудования.</vt:lpstr>
      <vt:lpstr>Выплаты предусмотрены для следующих категорий граждан: - ветераны ВОВ и бывшие несовершеннолетние узники фашизма;  - инвалиды ВОВ и боевых действий; - члены семей погибших (умерших) инвалидов и участников Великой Отечественной войны; - неработающие одинокие пенсионеры, не относящиеся к льготным категориям; - пожилые люди, живущие в семьях, состоящих из неработающих пенсионеров; - малоимущие семьи; - малоимущие одинокие россияне, получающие социальную помощь.   За выплатами можно обратиться с 1 сентября 2018 года по 30 июня 2019 года.   Подать заявление на компенсацию можно через госуслуги.</vt:lpstr>
      <vt:lpstr> Это не сложно. Если следовать инструкции к оборудованию, процесс займет несколько минут. Также для россиян с прошлого года работает федеральная круглосуточная горячая линия по вопросам подключения цифрового ТВ.    Звонок бесплатный: 8-800-220-20-02,   операторы линии помогут с выбором оборудования и расскажут, как подключить приставку.   Кроме того, для пенсионеров, впрочем не только для них, а для всех желающих, в регионах первой волны открылись волонтерские центры, где можно получить помощь в переходе на цифровое ТВ.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такое аналоговое и цифровое телевещание?</dc:title>
  <dc:creator>Лазарева Ксения Андреевна</dc:creator>
  <cp:lastModifiedBy>Лазарева Ксения Андреевна</cp:lastModifiedBy>
  <cp:revision>4</cp:revision>
  <dcterms:created xsi:type="dcterms:W3CDTF">2019-02-14T05:06:52Z</dcterms:created>
  <dcterms:modified xsi:type="dcterms:W3CDTF">2019-02-14T05:51:18Z</dcterms:modified>
</cp:coreProperties>
</file>